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7" r:id="rId12"/>
    <p:sldId id="269" r:id="rId13"/>
    <p:sldId id="268" r:id="rId14"/>
    <p:sldId id="266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4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CB77072-6F93-4AA8-8B3E-7B8462153847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489DFB4-D01C-496C-A109-0E422CC56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12" Type="http://schemas.openxmlformats.org/officeDocument/2006/relationships/slide" Target="slide18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11" Type="http://schemas.openxmlformats.org/officeDocument/2006/relationships/slide" Target="slide17.xml"/><Relationship Id="rId5" Type="http://schemas.openxmlformats.org/officeDocument/2006/relationships/image" Target="../media/image5.gif"/><Relationship Id="rId10" Type="http://schemas.openxmlformats.org/officeDocument/2006/relationships/slide" Target="slide16.xml"/><Relationship Id="rId4" Type="http://schemas.openxmlformats.org/officeDocument/2006/relationships/image" Target="../media/image4.gif"/><Relationship Id="rId9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/imgres?imgurl=http://www.chiangmai-chiangrai.com/images/1/14_popular_river_fishes_2.jpg&amp;imgrefurl=http://www.chiangmai-chiangrai.com/14_popular_river_fishes_thai_cooking.html&amp;h=342&amp;w=508&amp;sz=21&amp;tbnid=Vpql3nkY_sV1mM:&amp;tbnh=88&amp;tbnw=131&amp;prev=/images?q=PICTURES+OF+FISHES&amp;usg=__rLut61hfO-hf2nT0fdOa5brUoFE=&amp;sa=X&amp;ei=rFNGTPC4GsL38Aa3_rDqBA&amp;ved=0CBsQ9QEwAA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classroomclipart.com/cgi-bin/kids/imageFolio.cgi?action=view&amp;link=Animals/Amphibians&amp;image=TZOO_2452A.jpg&amp;img=&amp;tt=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classroomclipart.com/cgi-bin/kids/imageFolio.cgi?action=view&amp;link=Animals/Amphibians&amp;image=05-12-08_26MA.jpg&amp;img=&amp;tt=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classroomclipart.com/cgi-bin/kids/imageFolio.cgi?action=view&amp;link=Animals/Amphibians&amp;image=TENN-9-28-698.jpg&amp;img=&amp;tt=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imgres?imgurl=http://www.orilliapubliclibrary.ca/kidstuff/images/reptiles.jpg&amp;imgrefurl=http://www.orilliapubliclibrary.ca/kidstuff/march%20break.htm&amp;h=600&amp;w=602&amp;sz=183&amp;tbnid=GunjeaZ5PRlj8M:&amp;tbnh=135&amp;tbnw=135&amp;prev=/images?q=PICTURES+OF+REPTILES&amp;usg=__01BfsjfP027L_0HwJ3CyADAKOsw=&amp;sa=X&amp;ei=L1hGTNfkBYGB8gaqu5ScBQ&amp;ved=0CBkQ9QEwAA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http://videos.howstuffworks.com/hsw/23586-how-we-classify-animals-vertebrates-video.htm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diegozoo.org/animalbytes/got_questions_groups_list.html" TargetMode="External"/><Relationship Id="rId2" Type="http://schemas.openxmlformats.org/officeDocument/2006/relationships/hyperlink" Target="http://www.schooltrain.info/science/animals/groups/group_menu2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factmonster.com/ipka/A0776195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1500" b="1" dirty="0" smtClean="0"/>
              <a:t>Topic</a:t>
            </a:r>
            <a:endParaRPr lang="en-US" sz="115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b="1" dirty="0" smtClean="0"/>
              <a:t>Classification of animals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5257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to get </a:t>
            </a:r>
            <a:r>
              <a:rPr lang="en-US" b="1" dirty="0" smtClean="0">
                <a:hlinkClick r:id="" action="ppaction://hlinkshowjump?jump=nextslide"/>
              </a:rPr>
              <a:t>started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/>
              <a:t>REPTILES</a:t>
            </a:r>
            <a:endParaRPr lang="en-US" sz="66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8288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e.g. Snake 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Lizard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2514600"/>
            <a:ext cx="579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/>
              <a:t>Cold blooded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Body covered with scales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Lay eggs on land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Breathe through lungs</a:t>
            </a:r>
            <a:endParaRPr lang="en-US" b="1" dirty="0"/>
          </a:p>
        </p:txBody>
      </p:sp>
      <p:sp>
        <p:nvSpPr>
          <p:cNvPr id="6" name="Curved Right Arrow 5"/>
          <p:cNvSpPr/>
          <p:nvPr/>
        </p:nvSpPr>
        <p:spPr>
          <a:xfrm>
            <a:off x="6324600" y="5181600"/>
            <a:ext cx="1524000" cy="9906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hlinkClick r:id="rId2" action="ppaction://hlinksldjump"/>
              </a:rPr>
              <a:t>CLICK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21336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FIVE GROUPS OF VERTEBRATES – birds, fishes, mammals, reptiles,  amphibians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Vertebrates are animals with backbones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28956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Birds are warms blooded and have wings for flight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3733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Fishes are cold blooded and breathe through gills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45720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Mammals are warm blooded and produce milk for their young ones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53340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Both amphibians and reptiles have scaly bodies and produce venom as a defense mechanism.</a:t>
            </a:r>
            <a:endParaRPr lang="en-US" dirty="0"/>
          </a:p>
        </p:txBody>
      </p:sp>
      <p:sp>
        <p:nvSpPr>
          <p:cNvPr id="11" name="Curved Left Arrow 10"/>
          <p:cNvSpPr/>
          <p:nvPr/>
        </p:nvSpPr>
        <p:spPr>
          <a:xfrm>
            <a:off x="7010400" y="5715000"/>
            <a:ext cx="1524000" cy="990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hlinkClick r:id="rId2" action="ppaction://hlinksldjump"/>
              </a:rPr>
              <a:t>CLICK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GROUPS OF VERTEBRATES</a:t>
            </a:r>
            <a:endParaRPr lang="en-US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52800" y="4648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REPTILES</a:t>
            </a:r>
            <a:endParaRPr lang="en-US" dirty="0"/>
          </a:p>
        </p:txBody>
      </p:sp>
      <p:pic>
        <p:nvPicPr>
          <p:cNvPr id="18434" name="Picture 2" descr="Bird-03-june.gif (15868 bytes)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95400"/>
            <a:ext cx="2819400" cy="17526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752600" y="1295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BIRDS</a:t>
            </a:r>
            <a:endParaRPr lang="en-US" dirty="0"/>
          </a:p>
        </p:txBody>
      </p:sp>
      <p:pic>
        <p:nvPicPr>
          <p:cNvPr id="18436" name="Picture 4" descr="http://www.angelfire.com/home/lake/images/2fishy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447800"/>
            <a:ext cx="4267200" cy="199072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172200" y="1295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FISHES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3124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pic>
        <p:nvPicPr>
          <p:cNvPr id="18442" name="Picture 10" descr="http://kr021.k12.sd.us/images/frogpole_morphing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581400"/>
            <a:ext cx="3429000" cy="100564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943600" y="3429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AMPHIBIANS</a:t>
            </a:r>
            <a:endParaRPr lang="en-US" dirty="0"/>
          </a:p>
        </p:txBody>
      </p:sp>
      <p:pic>
        <p:nvPicPr>
          <p:cNvPr id="18444" name="Picture 12" descr="Animated Fish - Whales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3581400"/>
            <a:ext cx="4267200" cy="952500"/>
          </a:xfrm>
          <a:prstGeom prst="rect">
            <a:avLst/>
          </a:prstGeom>
          <a:noFill/>
        </p:spPr>
      </p:pic>
      <p:pic>
        <p:nvPicPr>
          <p:cNvPr id="18446" name="Picture 14" descr="http://www.reptileallsorts.com/anigifpages/snakecrawl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2800" y="5105400"/>
            <a:ext cx="1666875" cy="809626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2057400" y="2133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CLICK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010400" y="2133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8" action="ppaction://hlinksldjump"/>
              </a:rPr>
              <a:t>CLICK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295400" y="3733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9" action="ppaction://hlinksldjump"/>
              </a:rPr>
              <a:t>CLICK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172200" y="3962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0" action="ppaction://hlinksldjump"/>
              </a:rPr>
              <a:t>CLICK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505200" y="5181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1" action="ppaction://hlinksldjump"/>
              </a:rPr>
              <a:t>CLICK</a:t>
            </a:r>
            <a:endParaRPr lang="en-US" dirty="0"/>
          </a:p>
        </p:txBody>
      </p:sp>
      <p:sp>
        <p:nvSpPr>
          <p:cNvPr id="28" name="Action Button: Home 27">
            <a:hlinkClick r:id="" action="ppaction://hlinkshowjump?jump=firstslide" highlightClick="1"/>
          </p:cNvPr>
          <p:cNvSpPr/>
          <p:nvPr/>
        </p:nvSpPr>
        <p:spPr>
          <a:xfrm>
            <a:off x="6629400" y="5181600"/>
            <a:ext cx="1905000" cy="1219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SUMMARY</a:t>
            </a:r>
            <a:endParaRPr lang="en-US" dirty="0" smtClean="0"/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CLICK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/>
              <a:t>BIRDS</a:t>
            </a:r>
            <a:endParaRPr lang="en-US" sz="6600" b="1" dirty="0"/>
          </a:p>
        </p:txBody>
      </p:sp>
      <p:pic>
        <p:nvPicPr>
          <p:cNvPr id="19458" name="Picture 2" descr="http://papercastlepress.com/blog/wp-content/uploads/2009/12/smokey_bir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5181600" cy="5029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5000" y="1676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BEAK BUT NO TEETH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2743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EGGS HAVE CALCIFIED SHELL</a:t>
            </a:r>
            <a:endParaRPr lang="en-US" b="1" dirty="0"/>
          </a:p>
        </p:txBody>
      </p:sp>
      <p:sp>
        <p:nvSpPr>
          <p:cNvPr id="7" name="Curved Right Arrow 6">
            <a:hlinkClick r:id="rId3" action="ppaction://hlinksldjump"/>
          </p:cNvPr>
          <p:cNvSpPr/>
          <p:nvPr/>
        </p:nvSpPr>
        <p:spPr>
          <a:xfrm>
            <a:off x="6705600" y="4800600"/>
            <a:ext cx="990600" cy="1295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hlinkClick r:id="rId3" action="ppaction://hlinksldjump"/>
              </a:rPr>
              <a:t>CLICK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3810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Warm blooded</a:t>
            </a:r>
            <a:endParaRPr lang="en-US" b="1" dirty="0"/>
          </a:p>
        </p:txBody>
      </p:sp>
      <p:cxnSp>
        <p:nvCxnSpPr>
          <p:cNvPr id="10" name="Straight Arrow Connector 9"/>
          <p:cNvCxnSpPr>
            <a:endCxn id="5" idx="1"/>
          </p:cNvCxnSpPr>
          <p:nvPr/>
        </p:nvCxnSpPr>
        <p:spPr>
          <a:xfrm flipV="1">
            <a:off x="2133600" y="1861066"/>
            <a:ext cx="3581400" cy="43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457200" y="-91399"/>
            <a:ext cx="8229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FISHES</a:t>
            </a:r>
          </a:p>
          <a:p>
            <a:endParaRPr lang="en-US" dirty="0"/>
          </a:p>
        </p:txBody>
      </p:sp>
      <p:sp>
        <p:nvSpPr>
          <p:cNvPr id="21506" name="AutoShape 2" descr="data:image/jpg;base64,/9j/4AAQSkZJRgABAQAAAQABAAD/2wBDAAkGBwgHBgkIBwgKCgkLDRYPDQwMDRsUFRAWIB0iIiAdHx8kKDQsJCYxJx8fLT0tMTU3Ojo6Iys/RD84QzQ5Ojf/2wBDAQoKCg0MDRoPDxo3JR8lNzc3Nzc3Nzc3Nzc3Nzc3Nzc3Nzc3Nzc3Nzc3Nzc3Nzc3Nzc3Nzc3Nzc3Nzc3Nzc3Nzf/wAARCABYAIIDASIAAhEBAxEB/8QAGwAAAgMBAQEAAAAAAAAAAAAAAwUABAYCBwH/xAA+EAACAQMCAwUEBwcCBwAAAAABAgMABBEFEiExUQYTIkFhMnGBoRQjQmKRscEkM1Jy0eHwFYI0Q1NUY3Oi/8QAGgEAAwEBAQEAAAAAAAAAAAAAAgMEAQAFBv/EACwRAAICAQMCBQMEAwAAAAAAAAECAAMRBBIhEzEFIjJBcRSBoVFhkbEjUuH/2gAMAwEAAhEDEQA/APWd1Bvby3sbaW4uJVjijXLM3+c/LFV9QmuorRmsYo5J/srJnHPieHE4HHA51ibvQtZ192Ooal9Xu8MO4Ki45eDjxx1486h6YgqSZ6BbXC3MEc8W7bIoZd3r1om6sRHc63plj9DW8tbpo14uqOzoBgHiPDwz51pdCYNYJJLP3zSEszbs4+7XBATgQmBUZMZbqm6hsHTn7Nc7+vKtNWIvfDbqr3t0YV2LxdwdoP2R191ItR7YaZayvBbGW/uV5x2q7gPQtkD4Ak+lZa67R63caiZ5dLVbY4VY1uRvVRxxnln1xXCuMUZ78T0uHckaBm3HHibrXe6sfD27swQt9YX1of4iglX8VP6UxTtdoUhj26lCTI20K2Qc+oIGB6nhXdOBkx/uqbqTXGu2YAW0kjvJzwSOBw2T6nligaauoXd8L27vGEC5EcMY2xseXLmwHU8/IDz7pzcnGZoN1QHjwGT0pbrs9/b2W/So4p5ue2TjgemOdedalcdrb/UF+tnhnjQhIrePYArjBJHH3ZPQcq7pYOISAtzxPVkkSTdtdW2nBx5Gvu6vEOzttrsGoTwaZM0N6UIxIm3PXiRjPnk/CvV+zo1FNJhXWH33YzuYEEn3kVxqmP5feON1Sg76ld04G+DzVW+sbe8VDKniVgyt58PL3HliuLu+gsu6+kM2+RtsaqhdmPQAAnzH40i1+DV9QXZaXE1mnD6tfASp4EswOfgMfGqio94hS3cTRW9nBaSzyQr3ffEFl5Dhnl0512WgtEJ+rhVm4twA3H9axtt2Q1dIe9h1e7Vv4llf+tVLzRu0Av4JNSM2oQw8FVHwePrjnw54zWqme01i2fNmejSzvMu3w0h7VaTLrOnm3WdkC+JkVsB/fjjXNv2hsmKx3SS2LjhsnTA4feGR+OKtnVtOVkH0y3y3shXDbvgKJkPvBW0qcjvMbb9jYYYzHcwShWXHexyN05gqTj/OVanTbTS7a2PeSpIqYGTIpK46+fxNM3lWJN5bwjjurh9txGkicCPErdKDZjtHdfd6xx8QEUen3crC07kkDqDj1xQbu3hMogtoopZGGfEgG3yySRy+Z6VaQJNFtkUghsDqPUV1BH3UkhdgxfBLDgSAMDP9qLzHEHdWoPHP4i2TTLiBRNbrbyyoOQTYOPAjHI/L3UWx1yE3KWN3E9rckYRJEIDe5uVM91fCqORuRSc82rGQsQYAtGMEQx48OvCgSzwRXUSN3ffSA7dvE7ffSbU9Rv4Q6wRxwYbAcxtISOvAAD45pU0F19K+ltqkU0y4bxjp6DFTW3LWcc/xKaaC4yTx8zZhUDFlRQx5kLgn411ms7b6rdxt+0yRSkjKFFKgdTnj5VX0LV9R1m6LM0MMEWCyxrx6Y48fjRpalnpz/EB6HTk4/marNSq/++pTtkn3SvcQRXG3vfaVtysrYZfcRQ5bd5VRXn7xVbcvfIH2/htPzrtpERGd32qviZm+zjzNY7Uu3axX3cafEs0S+1I2fF/Ljy9aodUA80XS1rHCTdrqt5Eqr9FVtv2o8bfmQR8/fVW7vbq4Kfsbb+XiZBwyD5N1ArJ2vbu3l/4i1kX/ANZz8iBWis9Vs71zFbXCvIE3vGOaj16H0oEqQ9j+Y2y25fUIOSC8ldPqlXac+KX1J6Hqfy5AVUubSz08fStSu4bWIee7xHHkGIH/AMqD60DtPqesWZMemQRiJl4zlS7BugHAfE591ZbTNBn1S+F32iuWuoz7aq4difIcwAPdwFZY6V8NDqqsu5Eb6n2302SSC2sWY2ynLyFNoOBgAeZ68qfad2n0aaGONNSgEiAAqxKccdSAKLpnZrs9sGbOKFekrjcfhVm97OdlIYd0tlHIceX+YpJ1Na+bMoOldsJgwj6hZJC07XUIiGMyGUY4+uaBqGt2Nh+9lDyFcrDGNzEeR9B6nhWZu7HQY5MQadDGfId83H4A/lR0swmksLbSUgRnzuRTvPqcjJoBqy6kohM06Ba2AtcDMuWGu6hquoCK0toooPakaTJYL78gD8DWi3ceFZLQdXjtzJZmHEx8SMBtEjfwk/lVi41GW5Hc3Dm0jZeKhijc/wCI4zn0qhLF2bmk1lDG3ao49ue806gFiJMKDzyKA9tEYFiZCEHLacY45pHBoOgOF3Tq0rDcfEC35k1di0OyUfs9zeIOscrDHwFb1KyMkiZ9Pap7GMFhiW4afb42HHB5DOTgeWaEljbLci6ji7uYg5ZOG4eoHClrzW0DIE1S9uHzju4sTN8enxqpeLqN7bOe6vBDuTC71V2UElgQvLORx48uQzWqVb0jP2i2Rl9TfmafdUoAuOA8RHoUyRUqjZJ98V6/pTalbxRd+yr7W1W8LdA3ux0NZCbQO41RYpWkXvPFGsaZ3Yxw3Z58Ogr0FHg+iNu3d/u8Py/vSi6v4O8TZE1w8bZ3L7IPv/pQahagN1hxKNC2odttK7uM/H3mSvNJlgdYksJm8PtbOHThjPH34p12X0W606/eaZfq2i8PkeOOBHkaY/6yifvoJl/lwf1otpqsFwgbxQq7YUyYG/8Al48aHT/Tn0NmM1aa1V/yJiMt1CNpb3D+K3gLN9plH5183V1HIqsdyq33W8quKDE8gWnMA9hbKSY4I1cZ4qv+cKBNZFbLFpFGs232VAXJ8+Vd3d9b2K95eXEcQPkx4t7hzNI9Q7TwyxtDapOQ3DvCMAe7jn8qj1CUKCWxyJ6GkfVO69PPB7+wjnQ4LRIN9v45c7XnbiXPng9KZbqyWg6zbQhoLhxEreNWbyPQ/wBabTa7p0cTSC7hcryRXyxoqLUNQPA/adq9Pct5UZOffvmXriytLg/X28ZbyYLg/iKsHaYwowyhR4Tx/Os9o1/d6hqEkzPi2TPhX2cny9T50+jdMnvVY8OBXrTqttg3qP8Asn1KPRZ0mYZHfH9TkQRh2aMNE5wBtUZAHkOGKjW8b/vXknPSZyw/Dl8qWa5qkunWu62tmlmPLPsr6k9fLFYHUdY128Zne6ZEBxthOwDnwxz8vypbmpG7cx1KX2r6sD5nqygIoQABRyUDAHuxX3dXkFnqd5HOD3twXAzkua9F7O6lNqGn95cjEqvtPQ+Y/OiqsVzjEXqNO9QzmOt1Sg76lUbJJvivVvpUtvtt3b7232selLrO5ltfBtjZvvShNvlyPH5U330Kd7fZ+0d3t/8AJj9ah1ugTUHJbH9T1vDvFH0i9MICD9jF1/fRbeDQs23/AJbg/A0vlt7idkuE+uU8MxtnGPLHMflTuK+sNm1LiPb9nx/1o8c0T/umjb+VhUun8O09YxvzLrfGdVjhMfPIxLMTMsaK3tKBu9+ONSUu8UiRvsfb4X/h9aFvq1ZC1ljmNzK0bKPAB9o/55V7RwFnzYUlsxHc6Zbi2ZltJpLxxjvnmEg3Y5+R+VULexkMpFzZyhT/AApn9aezXUMKd5O6RKv2nbA+dUX7RaQvtX8P+191eY/htGSSx5/eerV4lqQu0KD9pThtILhnjhtywi4HvHHP3VxZ6Yt6LhSFhePhjZ/emdreWErS3EEqjI+sY8Fx+VWw0ZYSqFJKjxL099bT4fUMc5h3+J2eYBcdsfqIv0Xv7KdrOVGEJ8SEL4c++tI1ygsVhECghsmWl2+uLi/hgjAuHWPoWOMn3edXJWta4zwJ519z6iwsFGSOcD8w86Rzptlyy9RSG80SWZnWH6KiqcAsmCRxPEj1JqvqXa23hCrYRtcScc5QqAB6cKXHtxP/ANkufPn/AFpFtlDHDcx9FGqQZTj5l237LzrLua5iH3lJJHwx+tam2iS2hSKJVUAcgMZ6nhWPte2pkcCWzAUnG9Cf7030rtFbam7JFHMgU4y45n1oqrKF4WDqKtSw84zH2+pVffUquQbZUkG9NtU/9Ot/D4I22/8AUTP4lSpPxNSpQtUj9xHpa6djLS7U9uyt2VV8Kq0ifHJLfhj41zKqzeBLG1i+8XeRvyFSpSjo6d3aO+rt2958tIWgG3vd0aghFxjBOMk8fTkKsb6lSmIgReIl3LtzKt9aRXaqZVUuBgOVzisjf6FdxMwjtu+XyIfJx6jjUqUi6lGG4yrTXOvlHaAsezV/9LjkKsFTjh+AX4H9K3NmrQ2scZ25UANxzUqUVFar2g6mxm7w26gXEEU7q8i7nA8J6VKlUFQw5kysVbiV5rC3Zi7rvbaQMKgYHrnAoL6YVAW3lQJjGCo58jyFSpSm0lP6R66m7/adLpilAs0obHkFJx+JI+VFttNtLWQSQpg59nJwT1xUqVqaetewgWX2t3aXt9SpUo4qf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395288"/>
            <a:ext cx="1238250" cy="838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8" name="AutoShape 4" descr="data:image/jpg;base64,/9j/4AAQSkZJRgABAQAAAQABAAD/2wBDAAkGBwgHBgkIBwgKCgkLDRYPDQwMDRsUFRAWIB0iIiAdHx8kKDQsJCYxJx8fLT0tMTU3Ojo6Iys/RD84QzQ5Ojf/2wBDAQoKCg0MDRoPDxo3JR8lNzc3Nzc3Nzc3Nzc3Nzc3Nzc3Nzc3Nzc3Nzc3Nzc3Nzc3Nzc3Nzc3Nzc3Nzc3Nzc3Nzf/wAARCABYAIIDASIAAhEBAxEB/8QAGwAAAgMBAQEAAAAAAAAAAAAAAwUABAYCBwH/xAA+EAACAQMCAwUEBwcCBwAAAAABAgMABBEFEiExUQYTIkFhMnGBoRQjQmKRscEkM1Jy0eHwFYI0Q1NUY3Oi/8QAGgEAAwEBAQEAAAAAAAAAAAAAAgMEAQAFBv/EACwRAAICAQMCBQMEAwAAAAAAAAECAAMRBBIhEzEFIjJBcRSBoVFhkbEjUuH/2gAMAwEAAhEDEQA/APWd1Bvby3sbaW4uJVjijXLM3+c/LFV9QmuorRmsYo5J/srJnHPieHE4HHA51ibvQtZ192Ooal9Xu8MO4Ki45eDjxx1486h6YgqSZ6BbXC3MEc8W7bIoZd3r1om6sRHc63plj9DW8tbpo14uqOzoBgHiPDwz51pdCYNYJJLP3zSEszbs4+7XBATgQmBUZMZbqm6hsHTn7Nc7+vKtNWIvfDbqr3t0YV2LxdwdoP2R191ItR7YaZayvBbGW/uV5x2q7gPQtkD4Ak+lZa67R63caiZ5dLVbY4VY1uRvVRxxnln1xXCuMUZ78T0uHckaBm3HHibrXe6sfD27swQt9YX1of4iglX8VP6UxTtdoUhj26lCTI20K2Qc+oIGB6nhXdOBkx/uqbqTXGu2YAW0kjvJzwSOBw2T6nligaauoXd8L27vGEC5EcMY2xseXLmwHU8/IDz7pzcnGZoN1QHjwGT0pbrs9/b2W/So4p5ue2TjgemOdedalcdrb/UF+tnhnjQhIrePYArjBJHH3ZPQcq7pYOISAtzxPVkkSTdtdW2nBx5Gvu6vEOzttrsGoTwaZM0N6UIxIm3PXiRjPnk/CvV+zo1FNJhXWH33YzuYEEn3kVxqmP5feON1Sg76ld04G+DzVW+sbe8VDKniVgyt58PL3HliuLu+gsu6+kM2+RtsaqhdmPQAAnzH40i1+DV9QXZaXE1mnD6tfASp4EswOfgMfGqio94hS3cTRW9nBaSzyQr3ffEFl5Dhnl0512WgtEJ+rhVm4twA3H9axtt2Q1dIe9h1e7Vv4llf+tVLzRu0Av4JNSM2oQw8FVHwePrjnw54zWqme01i2fNmejSzvMu3w0h7VaTLrOnm3WdkC+JkVsB/fjjXNv2hsmKx3SS2LjhsnTA4feGR+OKtnVtOVkH0y3y3shXDbvgKJkPvBW0qcjvMbb9jYYYzHcwShWXHexyN05gqTj/OVanTbTS7a2PeSpIqYGTIpK46+fxNM3lWJN5bwjjurh9txGkicCPErdKDZjtHdfd6xx8QEUen3crC07kkDqDj1xQbu3hMogtoopZGGfEgG3yySRy+Z6VaQJNFtkUghsDqPUV1BH3UkhdgxfBLDgSAMDP9qLzHEHdWoPHP4i2TTLiBRNbrbyyoOQTYOPAjHI/L3UWx1yE3KWN3E9rckYRJEIDe5uVM91fCqORuRSc82rGQsQYAtGMEQx48OvCgSzwRXUSN3ffSA7dvE7ffSbU9Rv4Q6wRxwYbAcxtISOvAAD45pU0F19K+ltqkU0y4bxjp6DFTW3LWcc/xKaaC4yTx8zZhUDFlRQx5kLgn411ms7b6rdxt+0yRSkjKFFKgdTnj5VX0LV9R1m6LM0MMEWCyxrx6Y48fjRpalnpz/EB6HTk4/marNSq/++pTtkn3SvcQRXG3vfaVtysrYZfcRQ5bd5VRXn7xVbcvfIH2/htPzrtpERGd32qviZm+zjzNY7Uu3axX3cafEs0S+1I2fF/Ljy9aodUA80XS1rHCTdrqt5Eqr9FVtv2o8bfmQR8/fVW7vbq4Kfsbb+XiZBwyD5N1ArJ2vbu3l/4i1kX/ANZz8iBWis9Vs71zFbXCvIE3vGOaj16H0oEqQ9j+Y2y25fUIOSC8ldPqlXac+KX1J6Hqfy5AVUubSz08fStSu4bWIee7xHHkGIH/AMqD60DtPqesWZMemQRiJl4zlS7BugHAfE591ZbTNBn1S+F32iuWuoz7aq4difIcwAPdwFZY6V8NDqqsu5Eb6n2302SSC2sWY2ynLyFNoOBgAeZ68qfad2n0aaGONNSgEiAAqxKccdSAKLpnZrs9sGbOKFekrjcfhVm97OdlIYd0tlHIceX+YpJ1Na+bMoOldsJgwj6hZJC07XUIiGMyGUY4+uaBqGt2Nh+9lDyFcrDGNzEeR9B6nhWZu7HQY5MQadDGfId83H4A/lR0swmksLbSUgRnzuRTvPqcjJoBqy6kohM06Ba2AtcDMuWGu6hquoCK0toooPakaTJYL78gD8DWi3ceFZLQdXjtzJZmHEx8SMBtEjfwk/lVi41GW5Hc3Dm0jZeKhijc/wCI4zn0qhLF2bmk1lDG3ao49ue806gFiJMKDzyKA9tEYFiZCEHLacY45pHBoOgOF3Tq0rDcfEC35k1di0OyUfs9zeIOscrDHwFb1KyMkiZ9Pap7GMFhiW4afb42HHB5DOTgeWaEljbLci6ji7uYg5ZOG4eoHClrzW0DIE1S9uHzju4sTN8enxqpeLqN7bOe6vBDuTC71V2UElgQvLORx48uQzWqVb0jP2i2Rl9TfmafdUoAuOA8RHoUyRUqjZJ98V6/pTalbxRd+yr7W1W8LdA3ux0NZCbQO41RYpWkXvPFGsaZ3Yxw3Z58Ogr0FHg+iNu3d/u8Py/vSi6v4O8TZE1w8bZ3L7IPv/pQahagN1hxKNC2odttK7uM/H3mSvNJlgdYksJm8PtbOHThjPH34p12X0W606/eaZfq2i8PkeOOBHkaY/6yifvoJl/lwf1otpqsFwgbxQq7YUyYG/8Al48aHT/Tn0NmM1aa1V/yJiMt1CNpb3D+K3gLN9plH5183V1HIqsdyq33W8quKDE8gWnMA9hbKSY4I1cZ4qv+cKBNZFbLFpFGs232VAXJ8+Vd3d9b2K95eXEcQPkx4t7hzNI9Q7TwyxtDapOQ3DvCMAe7jn8qj1CUKCWxyJ6GkfVO69PPB7+wjnQ4LRIN9v45c7XnbiXPng9KZbqyWg6zbQhoLhxEreNWbyPQ/wBabTa7p0cTSC7hcryRXyxoqLUNQPA/adq9Pct5UZOffvmXriytLg/X28ZbyYLg/iKsHaYwowyhR4Tx/Os9o1/d6hqEkzPi2TPhX2cny9T50+jdMnvVY8OBXrTqttg3qP8Asn1KPRZ0mYZHfH9TkQRh2aMNE5wBtUZAHkOGKjW8b/vXknPSZyw/Dl8qWa5qkunWu62tmlmPLPsr6k9fLFYHUdY128Zne6ZEBxthOwDnwxz8vypbmpG7cx1KX2r6sD5nqygIoQABRyUDAHuxX3dXkFnqd5HOD3twXAzkua9F7O6lNqGn95cjEqvtPQ+Y/OiqsVzjEXqNO9QzmOt1Sg76lUbJJvivVvpUtvtt3b7232selLrO5ltfBtjZvvShNvlyPH5U330Kd7fZ+0d3t/8AJj9ah1ugTUHJbH9T1vDvFH0i9MICD9jF1/fRbeDQs23/AJbg/A0vlt7idkuE+uU8MxtnGPLHMflTuK+sNm1LiPb9nx/1o8c0T/umjb+VhUun8O09YxvzLrfGdVjhMfPIxLMTMsaK3tKBu9+ONSUu8UiRvsfb4X/h9aFvq1ZC1ljmNzK0bKPAB9o/55V7RwFnzYUlsxHc6Zbi2ZltJpLxxjvnmEg3Y5+R+VULexkMpFzZyhT/AApn9aezXUMKd5O6RKv2nbA+dUX7RaQvtX8P+191eY/htGSSx5/eerV4lqQu0KD9pThtILhnjhtywi4HvHHP3VxZ6Yt6LhSFhePhjZ/emdreWErS3EEqjI+sY8Fx+VWw0ZYSqFJKjxL099bT4fUMc5h3+J2eYBcdsfqIv0Xv7KdrOVGEJ8SEL4c++tI1ygsVhECghsmWl2+uLi/hgjAuHWPoWOMn3edXJWta4zwJ519z6iwsFGSOcD8w86Rzptlyy9RSG80SWZnWH6KiqcAsmCRxPEj1JqvqXa23hCrYRtcScc5QqAB6cKXHtxP/ANkufPn/AFpFtlDHDcx9FGqQZTj5l237LzrLua5iH3lJJHwx+tam2iS2hSKJVUAcgMZ6nhWPte2pkcCWzAUnG9Cf7030rtFbam7JFHMgU4y45n1oqrKF4WDqKtSw84zH2+pVffUquQbZUkG9NtU/9Ot/D4I22/8AUTP4lSpPxNSpQtUj9xHpa6djLS7U9uyt2VV8Kq0ifHJLfhj41zKqzeBLG1i+8XeRvyFSpSjo6d3aO+rt2958tIWgG3vd0aghFxjBOMk8fTkKsb6lSmIgReIl3LtzKt9aRXaqZVUuBgOVzisjf6FdxMwjtu+XyIfJx6jjUqUi6lGG4yrTXOvlHaAsezV/9LjkKsFTjh+AX4H9K3NmrQ2scZ25UANxzUqUVFar2g6mxm7w26gXEEU7q8i7nA8J6VKlUFQw5kysVbiV5rC3Zi7rvbaQMKgYHrnAoL6YVAW3lQJjGCo58jyFSpSm0lP6R66m7/adLpilAs0obHkFJx+JI+VFttNtLWQSQpg59nJwT1xUqVqaetewgWX2t3aXt9SpUo4qf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395288"/>
            <a:ext cx="1238250" cy="838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10" name="Picture 6" descr="http://www.chiangmai-chiangrai.com/images/1/14_popular_river_fishes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5181600" cy="4800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72200" y="18288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STREAM LINED FOR SWIMMING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24600" y="28194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FINS FOR SWIMMING</a:t>
            </a:r>
            <a:endParaRPr lang="en-US" b="1" dirty="0"/>
          </a:p>
        </p:txBody>
      </p:sp>
      <p:sp>
        <p:nvSpPr>
          <p:cNvPr id="9" name="Curved Right Arrow 8">
            <a:hlinkClick r:id="rId4" action="ppaction://hlinksldjump"/>
          </p:cNvPr>
          <p:cNvSpPr/>
          <p:nvPr/>
        </p:nvSpPr>
        <p:spPr>
          <a:xfrm>
            <a:off x="6705600" y="4800600"/>
            <a:ext cx="990600" cy="1295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hlinkClick r:id="rId4" action="ppaction://hlinksldjump"/>
              </a:rPr>
              <a:t>CLICK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3886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Cold blooded</a:t>
            </a:r>
            <a:endParaRPr lang="en-US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257800" y="2590800"/>
            <a:ext cx="1143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124200" y="1600200"/>
            <a:ext cx="2971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7300" dirty="0" smtClean="0"/>
              <a:t>MAMMALS</a:t>
            </a:r>
            <a:endParaRPr lang="en-US" sz="7300" dirty="0"/>
          </a:p>
        </p:txBody>
      </p:sp>
      <p:pic>
        <p:nvPicPr>
          <p:cNvPr id="27650" name="Picture 2" descr="http://www.123posters.com/images/educate/e-a1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5257800" cy="4953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248400" y="18288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CARRY THEIR YOUNG ALIVE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24600" y="28194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BODY COVERED IN HAIR</a:t>
            </a:r>
            <a:endParaRPr lang="en-US" b="1" dirty="0"/>
          </a:p>
        </p:txBody>
      </p:sp>
      <p:sp>
        <p:nvSpPr>
          <p:cNvPr id="7" name="Curved Right Arrow 6">
            <a:hlinkClick r:id="rId3" action="ppaction://hlinksldjump"/>
          </p:cNvPr>
          <p:cNvSpPr/>
          <p:nvPr/>
        </p:nvSpPr>
        <p:spPr>
          <a:xfrm>
            <a:off x="6705600" y="4800600"/>
            <a:ext cx="990600" cy="1295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hlinkClick r:id="rId3" action="ppaction://hlinksldjump"/>
              </a:rPr>
              <a:t>CLICK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0800" y="3810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Warm blooded</a:t>
            </a:r>
            <a:endParaRPr lang="en-US" b="1" dirty="0"/>
          </a:p>
        </p:txBody>
      </p:sp>
      <p:cxnSp>
        <p:nvCxnSpPr>
          <p:cNvPr id="10" name="Straight Arrow Connector 9"/>
          <p:cNvCxnSpPr>
            <a:endCxn id="6" idx="1"/>
          </p:cNvCxnSpPr>
          <p:nvPr/>
        </p:nvCxnSpPr>
        <p:spPr>
          <a:xfrm flipV="1">
            <a:off x="4876800" y="3142566"/>
            <a:ext cx="1447800" cy="438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4533900" y="3924300"/>
            <a:ext cx="23622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4" idx="1"/>
          </p:cNvCxnSpPr>
          <p:nvPr/>
        </p:nvCxnSpPr>
        <p:spPr>
          <a:xfrm>
            <a:off x="4800600" y="2133600"/>
            <a:ext cx="1447800" cy="183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/>
              <a:t>AMPHIBIANS</a:t>
            </a:r>
            <a:endParaRPr lang="en-US" sz="6600" dirty="0"/>
          </a:p>
        </p:txBody>
      </p:sp>
      <p:pic>
        <p:nvPicPr>
          <p:cNvPr id="28674" name="Picture 2" descr="Click to vie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752600"/>
            <a:ext cx="1981200" cy="1905000"/>
          </a:xfrm>
          <a:prstGeom prst="rect">
            <a:avLst/>
          </a:prstGeom>
          <a:noFill/>
        </p:spPr>
      </p:pic>
      <p:pic>
        <p:nvPicPr>
          <p:cNvPr id="28676" name="Picture 4" descr="Click to view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1752600"/>
            <a:ext cx="3505200" cy="1905000"/>
          </a:xfrm>
          <a:prstGeom prst="rect">
            <a:avLst/>
          </a:prstGeom>
          <a:noFill/>
        </p:spPr>
      </p:pic>
      <p:pic>
        <p:nvPicPr>
          <p:cNvPr id="28678" name="Picture 6" descr="Click to view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8400" y="4267200"/>
            <a:ext cx="3581400" cy="11144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629400" y="1752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MOIST SKIN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23622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SOME LIVE IN WATER SOME LIVE ON LAND</a:t>
            </a:r>
            <a:endParaRPr lang="en-US" b="1" dirty="0"/>
          </a:p>
        </p:txBody>
      </p:sp>
      <p:sp>
        <p:nvSpPr>
          <p:cNvPr id="8" name="Curved Right Arrow 7"/>
          <p:cNvSpPr/>
          <p:nvPr/>
        </p:nvSpPr>
        <p:spPr>
          <a:xfrm>
            <a:off x="6705600" y="4800600"/>
            <a:ext cx="990600" cy="1295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hlinkClick r:id="rId8" action="ppaction://hlinksldjump"/>
              </a:rPr>
              <a:t>CLICK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3505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Cold blooded</a:t>
            </a:r>
            <a:endParaRPr lang="en-US" b="1" dirty="0"/>
          </a:p>
        </p:txBody>
      </p:sp>
      <p:cxnSp>
        <p:nvCxnSpPr>
          <p:cNvPr id="11" name="Straight Arrow Connector 10"/>
          <p:cNvCxnSpPr>
            <a:endCxn id="6" idx="1"/>
          </p:cNvCxnSpPr>
          <p:nvPr/>
        </p:nvCxnSpPr>
        <p:spPr>
          <a:xfrm flipV="1">
            <a:off x="4876800" y="1937266"/>
            <a:ext cx="1752600" cy="805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7" idx="1"/>
          </p:cNvCxnSpPr>
          <p:nvPr/>
        </p:nvCxnSpPr>
        <p:spPr>
          <a:xfrm>
            <a:off x="5791200" y="2819400"/>
            <a:ext cx="762000" cy="44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5562600" y="3429000"/>
            <a:ext cx="13716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/>
              <a:t>REPTILES</a:t>
            </a:r>
            <a:endParaRPr lang="en-US" sz="6600" b="1" dirty="0"/>
          </a:p>
        </p:txBody>
      </p:sp>
      <p:sp>
        <p:nvSpPr>
          <p:cNvPr id="29698" name="AutoShape 2" descr="data:image/jpg;base64,/9j/4AAQSkZJRgABAQAAAQABAAD/2wBDAAkGBwgHBgkIBwgKCgkLDRYPDQwMDRsUFRAWIB0iIiAdHx8kKDQsJCYxJx8fLT0tMTU3Ojo6Iys/RD84QzQ5Ojf/2wBDAQoKCg0MDRoPDxo3JR8lNzc3Nzc3Nzc3Nzc3Nzc3Nzc3Nzc3Nzc3Nzc3Nzc3Nzc3Nzc3Nzc3Nzc3Nzc3Nzc3Nzf/wAARCABeAF4DASIAAhEBAxEB/8QAHAAAAgMBAQEBAAAAAAAAAAAABQYDBAcBAgAI/8QANhAAAgEDAwIDBwMEAgIDAAAAAQIDBAURABIhBjETQVEHFCJhcYGRMkKxFVKhwSMzFvEkJYL/xAAYAQEAAwEAAAAAAAAAAAAAAAADAQIEAP/EACMRAQACAwACAgEFAAAAAAAAAAEAAgMRIRIxQVETBBQiYfD/2gAMAwEAAhEDEQA/ANElQe+SO3YIFA+gyf5A11IsSMH5KH8nGSf86maMupkXBy2M+YGef4Glz2jxVpsv/wBd4mTukmWMEs0fAYADk+RxpnhIqCgw+JowcqHIzt3BCVz9f96UUv8AcblVTw9O0CVKRMVlqp3KJuzyB6jsQeftoJU0Ua9P11y6Yvc0dueEmoo2O+QNgDGc8fX5dyNQ2/8ArfT/AE5S3unrElt4k2mnZNoVN+CzDJBJIweeN3noW6zTXEV78/3GRepKigqoabqO3NRGU4SojbfEeeBn6cn0/J0zIm4EjtrN+reoJ79UUtihFPH748ckbAlmhYnKbz25U5IUZUnGTzprq79DQ1FPbahZIo2UKs7YBcAfuHdew7+ur1se4OUKgpply51lPRw75ZNqbtoOP1nGdDLLfY7vHUF6I7UYKhQ5ZgeefxnQTq+qp6+3zV1HXpLDBtpkh8I43OeSCfkDzj9v31S6Ugr6lUFMh93SpHjyxsAwXbyCP9/M6o5HzAmVu+QTRYYNqrzkfPv99WUpwO3fXmJFildP28bdS7kDYEnOmjTzJSpt3Ipz5r/saqTUy5ztDA86veIcfFjI7EarTS85DY+3f7a6dC9NENrAcgca9VUOBTTqPihlxj1VuD/k6sQxeHEgP6mHbQjrisag6Xq5oZGSQgiNl7hscY/n7ai1uTiJvXFutVrrxV26alp6+YbJKVuEqon7q+OFJ554zgZ7AgBTdPmWphtMdZdLaKn4Y4aml8RFJByQ4bBzz8WBngaF1xl/pKvUqZZnkRmnckb1yRjORkgAcH18++nnoW+tJTC0yTFZ+8Dk7hjB4PpkYPyx6ax1yF76YlP1Fg0S1YegLZY6yOqE81ZVoMq0uOGPdu3J5PnqLq2qsEcC092jWsljcmOKM/Ep9C3l/Oid0rKiurhabDVRPOjBKuU8mLj5dj/6419YbRaKYyT0oWolikKvUTL8W4d8Z7a0Lv8AjWFZvfsyKKjlarhpKkGigkfxEE6ELzn4guMn07a1Tpm001mt5ip5hVtKfEabybI4I+WNRVVhp6/qRq54lkgnQ7g4JBK4A28ehHPYnIGo7tWV39TWx2CJIzFGHkmbgIv18hyPnn0xz2LGisICvZba90X9aNslcxzhcl2wEzjIAJPpzn7aIqAyhlIYD9w7fnWZXnpy5R3yjonqxPUVi7xKUO0d+Mk84Az311+l71HK1PTV1GzE7cK8iZPnkYxqK3vt5FNTR0qIZw7Qyo4yUJRgcMPL6/LURk3AFuDjnWZ2CxyXKZYJKhoWUkMiIwxz64xnjt/vWhW+na3RGleeSYRkhZJDkkemflpMV7W9mpG2PVNDIY98/wD2yD4gD+kf2jS71BXwVFULA0W5pYXXcGx8RRsD+OfVhq51R1LB0/bhWyRNMWAWKFTgu5yQM/QHWaG/y3DqmivNypFoIoxwjksWKg8gAk555OBxjOjss0Y6D1irdoq2jttHHUUzhd5VDM2F4y2D6+v5HHYtfQ7w2qhuV8uQDijiTYsYwQ3AAX14Kd/T8v8AS3W19RUSwOtFUeIgbwpNy7gTgkBl9ePvqt1DSUVNUWnp+lpIwtezjwgo2qigFmI/GPnoTCDuF46YIW70nS0hjobfvqqw+8SjO0Rs3O0+pxjz0Hq7zfUuz1VshpqcVWFUlMpuHJyeRn8fzp7uMNp98drnVUsEuBgSmLIHl+oZ8uM660Nqqayhn/qkDilGURZowrE5w2Bxx/rStV+ZeqHuJFV1nLPM1HcKeSCCJl8eoiyHk5Aygz2z9eNGloqDqWcXKw3aaFkUQyywNhpMf3qR8u/njzxr11FbqCivlHWz0UXuuxsrGjMztnPwqoPYYOe2h1hLT9UV96oaGppLUtLgJKNglPDbgn7ex/yfM6tj8qrtnXKoanbxd4enZ1Fbdaq4Swk//H8OOQq2D+4KNh+edR27re1VRBrYpKOccN4keUViTjLAcdvMDWbXOqllqKmaeWRTJly0wYlhuyP1AYHHrznGOTqrVO8JngcGKRWjHgowZTtyGJOT8WfIHHJ+mh/cXXkf8FNaZvVLKk0bSKy+E/xK6MCp+YI76p0EvvE1WzMVxO2PmCcqfuDrLOjr9WUFykoQompJiW8DkJGx7Fe2Bzj0xzjWi0TSGnNFbIG3QEK5LdsDtnzwSdasWUvw9zPkxtPcV+pesG6hRoERIrdSnMO0B5vEGRlu+3gt5Y7cnSmBTiKNnmqGQAFYgdgYuTkbs8ZHP50XntbWvqyro6qGOmp4ykksk3xRnacgyAnBVznAHqOODjRKXprp++0ET0vT6RRMgLAzmMxtgcFR347HkEYx31m6s0qUD6meWKqitl1pJYXjjpqeSOSaoIO3wvUf/k4JxknPA5y7XaWt6nv9ikt4qbX73TzEVDIBKIVIyAeducg+vJ0wWfo6mtNEYp/DmEkqNIkcQVeBjHmSB35J0fuEVAkEVXVhVSiPixyAkGM4I4x6gkY8841YryDa/k8iofZhZG2l5a15e7yGdst3yTz8z+dDrp7KaWRWe13KqpZFBCiYll/Ocjz51cuKXW+jxK+4y2ulkIMVHAFEmzPDSEnn6eWlG90tbY62WJaqWtt2VO58iJyRxlVwpHDDI5yPLUNtG9R8WJyW8S3YKkfqfoa5RpLMIlyDEzsXiZVGCQexznkYz20+0ssvWlkhno7j7jEXK1MaQ5BcHkA54GDkZ8j66mv8FN1L7OJKmnijxBCZY4mOfCaPIdQ30DLn76VfZJemo7nUWarTYk0W+P8AVgOuc9zySpzkcH7asBvXwwrD37JLfPZoRAtRbbnM1QhLOZWCnHyYeYxwOOPMaUz0/wBS01NFSmjk92ac1BCkHc3YFmwQeB6Y79zzrWb3LU31prTY8R+G2KmqbhMYwYx6kg/TjvorRpHDTKgnE7Io3PvzuJzz34zzx28vLXfirZ0SDKldvuYjabJWxz1NIhjiuDhhIZYyogOc4X+4EYOQBjjAOn32dQ3OjpJ5rrHEkdSd8exvPseMcZ74+Y0XuvTsEt3S7I0wlBVpgHyrAEBjgjvtJ/Grt0YUhio4lKuoPwoBwoOB31bDg8VX3KZMzcCRe0OwC52xrjS03iV9ESVCqCzoDkgA8EjJIB+Y89Zlaeoq60VHi2qeT3cRDdKy7y6DzbJIPxN27p2yOc78oKyMCODyP96Vrz0TabjVSSt7xRSTHJemlKK557gcZ5P11S1e7JamTRp9TOrr15cJ44/eq+pSJ9kq+74iYZXOCF7rnvyTjtqCi61q7dQAiqq5Q5Aj8ap94Q4wWyr8+n7gfi8sZ1pEPQFgpniaohepZOxnYnIAwBoL7ROjLJTWeS50dLFTzxsi7O0cu5gvxL6jOQR6ahLBuXL1XQRv6UvqX+1R1G1Y59imSIZGNwyp5GcEc/LkeWhXtLrqBen56CaojWrcJJFEf1EBxz9OD/nSz7GWqzW3ETsGR1JJ3hiGDDjjt3JA9NNXVHRNPfa2OrFQ8MjfDNn4t6Y4A/tI57ep1yrWXxeGPON3QSt7OHpv/GEphMkzFmaaMd0DnIBHpjWQ2CQUXtCt7QoQoq1XxNpAcE4+nnt49M+utX6y6ntPScTx0McTXQwrAWUZMSAcbvn5hfucDnWZ+ziyVN76rWtpkcUdK61D7nDEsP0jPr3Py1JwCVvbyta/3Hjrx6C3XGI26Iw3CQh3qIXKGFc+eD8RPkD9/LSs/UNXRmqigranfUzE/Au6QFiPhA7Dt8j/ABq/fqWsvUtJcrhZ5AyyGGeaiJyVViCrL3DLzz2wQeMaJ13T1usNLHU2KA1lZFUK22aQ7sA9gp7/AEHp2Ojcd8lnTomG1b24Oj/e4wdDTXSqsr1fUCNGFZtjSYBZMeePp31JBJ79dqqtIIiKLFFkdwM5P51NJVSXeOMMmymMDkqrAhjtyDkcYI/nXqPbDFEGwqmNOPnj/wB63Y66NSzzkaI5UldkH64zhgfLXSniRlZQDnUIQLWkrwZFzn0I41YRtwPHY40DLynXt4SQ53bTIFLDkjQD2lWue6dIVCUobxoGWoCYBLhf1D64J/GmioVXUI6hkc7WB8xrkQMf/GSWUD4Se/31z0knHc/O/SXUdf0w8lRQ+7yQPJ4btMMCbAzhQOwwAc/PnvjRm9e0y/TNMkVRFAgIEfu0H/Yp7fExJB+3r5jGnjqH2Z2i41D1FO0lIGLO8ceCpY9yAQQPtqaxezix26GMypJWMDwag5AHoB2xo/F1Gb196mUWbpO99Y3AyqTHQM28SSg7U3d8DzOfM99bT030/QdIUS0lG20P5t3kbHc6OQwrFEkcSoiYwFVcY/zqrPCJRNSSMxOwyK/baflpKkG9m0W+n6Ott94uzVZmqEqZRKGRNqBiq/pB+ZIyD+3nuNEp6NZKjf7tGjFtxORnP2+midEwlpllbO4qCfrqAHaCw7yPj6aahrkre/k7lZ4FgjlaFv8Al8JiE9SBqpDMJKKHbhiUUlmGfLtq/J8EFTMP+wRtzoaiL4UZJYZUE7eOcaSp2HP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427038"/>
            <a:ext cx="8953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AutoShape 4" descr="data:image/jpg;base64,/9j/4AAQSkZJRgABAQAAAQABAAD/2wBDAAkGBwgHBgkIBwgKCgkLDRYPDQwMDRsUFRAWIB0iIiAdHx8kKDQsJCYxJx8fLT0tMTU3Ojo6Iys/RD84QzQ5Ojf/2wBDAQoKCg0MDRoPDxo3JR8lNzc3Nzc3Nzc3Nzc3Nzc3Nzc3Nzc3Nzc3Nzc3Nzc3Nzc3Nzc3Nzc3Nzc3Nzc3Nzc3Nzf/wAARCABeAF4DASIAAhEBAxEB/8QAHAAAAgMBAQEBAAAAAAAAAAAABQYDBAcBAgAI/8QANhAAAgEDAwIDBwMEAgIDAAAAAQIDBAURABIhBjETQVEHFCJhcYGRMkKxFVKhwSMzFvEkJYL/xAAYAQEAAwEAAAAAAAAAAAAAAAADAQIEAP/EACMRAQACAwACAgEFAAAAAAAAAAEAAgMRIRIxQVETBBQiYfD/2gAMAwEAAhEDEQA/ANElQe+SO3YIFA+gyf5A11IsSMH5KH8nGSf86maMupkXBy2M+YGef4Glz2jxVpsv/wBd4mTukmWMEs0fAYADk+RxpnhIqCgw+JowcqHIzt3BCVz9f96UUv8AcblVTw9O0CVKRMVlqp3KJuzyB6jsQeftoJU0Ua9P11y6Yvc0dueEmoo2O+QNgDGc8fX5dyNQ2/8ArfT/AE5S3unrElt4k2mnZNoVN+CzDJBJIweeN3noW6zTXEV78/3GRepKigqoabqO3NRGU4SojbfEeeBn6cn0/J0zIm4EjtrN+reoJ79UUtihFPH748ckbAlmhYnKbz25U5IUZUnGTzprq79DQ1FPbahZIo2UKs7YBcAfuHdew7+ur1se4OUKgpply51lPRw75ZNqbtoOP1nGdDLLfY7vHUF6I7UYKhQ5ZgeefxnQTq+qp6+3zV1HXpLDBtpkh8I43OeSCfkDzj9v31S6Ugr6lUFMh93SpHjyxsAwXbyCP9/M6o5HzAmVu+QTRYYNqrzkfPv99WUpwO3fXmJFildP28bdS7kDYEnOmjTzJSpt3Ipz5r/saqTUy5ztDA86veIcfFjI7EarTS85DY+3f7a6dC9NENrAcgca9VUOBTTqPihlxj1VuD/k6sQxeHEgP6mHbQjrisag6Xq5oZGSQgiNl7hscY/n7ai1uTiJvXFutVrrxV26alp6+YbJKVuEqon7q+OFJ554zgZ7AgBTdPmWphtMdZdLaKn4Y4aml8RFJByQ4bBzz8WBngaF1xl/pKvUqZZnkRmnckb1yRjORkgAcH18++nnoW+tJTC0yTFZ+8Dk7hjB4PpkYPyx6ax1yF76YlP1Fg0S1YegLZY6yOqE81ZVoMq0uOGPdu3J5PnqLq2qsEcC092jWsljcmOKM/Ep9C3l/Oid0rKiurhabDVRPOjBKuU8mLj5dj/6419YbRaKYyT0oWolikKvUTL8W4d8Z7a0Lv8AjWFZvfsyKKjlarhpKkGigkfxEE6ELzn4guMn07a1Tpm001mt5ip5hVtKfEabybI4I+WNRVVhp6/qRq54lkgnQ7g4JBK4A28ehHPYnIGo7tWV39TWx2CJIzFGHkmbgIv18hyPnn0xz2LGisICvZba90X9aNslcxzhcl2wEzjIAJPpzn7aIqAyhlIYD9w7fnWZXnpy5R3yjonqxPUVi7xKUO0d+Mk84Az311+l71HK1PTV1GzE7cK8iZPnkYxqK3vt5FNTR0qIZw7Qyo4yUJRgcMPL6/LURk3AFuDjnWZ2CxyXKZYJKhoWUkMiIwxz64xnjt/vWhW+na3RGleeSYRkhZJDkkemflpMV7W9mpG2PVNDIY98/wD2yD4gD+kf2jS71BXwVFULA0W5pYXXcGx8RRsD+OfVhq51R1LB0/bhWyRNMWAWKFTgu5yQM/QHWaG/y3DqmivNypFoIoxwjksWKg8gAk555OBxjOjss0Y6D1irdoq2jttHHUUzhd5VDM2F4y2D6+v5HHYtfQ7w2qhuV8uQDijiTYsYwQ3AAX14Kd/T8v8AS3W19RUSwOtFUeIgbwpNy7gTgkBl9ePvqt1DSUVNUWnp+lpIwtezjwgo2qigFmI/GPnoTCDuF46YIW70nS0hjobfvqqw+8SjO0Rs3O0+pxjz0Hq7zfUuz1VshpqcVWFUlMpuHJyeRn8fzp7uMNp98drnVUsEuBgSmLIHl+oZ8uM660Nqqayhn/qkDilGURZowrE5w2Bxx/rStV+ZeqHuJFV1nLPM1HcKeSCCJl8eoiyHk5Aygz2z9eNGloqDqWcXKw3aaFkUQyywNhpMf3qR8u/njzxr11FbqCivlHWz0UXuuxsrGjMztnPwqoPYYOe2h1hLT9UV96oaGppLUtLgJKNglPDbgn7ex/yfM6tj8qrtnXKoanbxd4enZ1Fbdaq4Swk//H8OOQq2D+4KNh+edR27re1VRBrYpKOccN4keUViTjLAcdvMDWbXOqllqKmaeWRTJly0wYlhuyP1AYHHrznGOTqrVO8JngcGKRWjHgowZTtyGJOT8WfIHHJ+mh/cXXkf8FNaZvVLKk0bSKy+E/xK6MCp+YI76p0EvvE1WzMVxO2PmCcqfuDrLOjr9WUFykoQompJiW8DkJGx7Fe2Bzj0xzjWi0TSGnNFbIG3QEK5LdsDtnzwSdasWUvw9zPkxtPcV+pesG6hRoERIrdSnMO0B5vEGRlu+3gt5Y7cnSmBTiKNnmqGQAFYgdgYuTkbs8ZHP50XntbWvqyro6qGOmp4ykksk3xRnacgyAnBVznAHqOODjRKXprp++0ET0vT6RRMgLAzmMxtgcFR347HkEYx31m6s0qUD6meWKqitl1pJYXjjpqeSOSaoIO3wvUf/k4JxknPA5y7XaWt6nv9ikt4qbX73TzEVDIBKIVIyAeducg+vJ0wWfo6mtNEYp/DmEkqNIkcQVeBjHmSB35J0fuEVAkEVXVhVSiPixyAkGM4I4x6gkY8841YryDa/k8iofZhZG2l5a15e7yGdst3yTz8z+dDrp7KaWRWe13KqpZFBCiYll/Ocjz51cuKXW+jxK+4y2ulkIMVHAFEmzPDSEnn6eWlG90tbY62WJaqWtt2VO58iJyRxlVwpHDDI5yPLUNtG9R8WJyW8S3YKkfqfoa5RpLMIlyDEzsXiZVGCQexznkYz20+0ssvWlkhno7j7jEXK1MaQ5BcHkA54GDkZ8j66mv8FN1L7OJKmnijxBCZY4mOfCaPIdQ30DLn76VfZJemo7nUWarTYk0W+P8AVgOuc9zySpzkcH7asBvXwwrD37JLfPZoRAtRbbnM1QhLOZWCnHyYeYxwOOPMaUz0/wBS01NFSmjk92ac1BCkHc3YFmwQeB6Y79zzrWb3LU31prTY8R+G2KmqbhMYwYx6kg/TjvorRpHDTKgnE7Io3PvzuJzz34zzx28vLXfirZ0SDKldvuYjabJWxz1NIhjiuDhhIZYyogOc4X+4EYOQBjjAOn32dQ3OjpJ5rrHEkdSd8exvPseMcZ74+Y0XuvTsEt3S7I0wlBVpgHyrAEBjgjvtJ/Grt0YUhio4lKuoPwoBwoOB31bDg8VX3KZMzcCRe0OwC52xrjS03iV9ESVCqCzoDkgA8EjJIB+Y89Zlaeoq60VHi2qeT3cRDdKy7y6DzbJIPxN27p2yOc78oKyMCODyP96Vrz0TabjVSSt7xRSTHJemlKK557gcZ5P11S1e7JamTRp9TOrr15cJ44/eq+pSJ9kq+74iYZXOCF7rnvyTjtqCi61q7dQAiqq5Q5Aj8ap94Q4wWyr8+n7gfi8sZ1pEPQFgpniaohepZOxnYnIAwBoL7ROjLJTWeS50dLFTzxsi7O0cu5gvxL6jOQR6ahLBuXL1XQRv6UvqX+1R1G1Y59imSIZGNwyp5GcEc/LkeWhXtLrqBen56CaojWrcJJFEf1EBxz9OD/nSz7GWqzW3ETsGR1JJ3hiGDDjjt3JA9NNXVHRNPfa2OrFQ8MjfDNn4t6Y4A/tI57ep1yrWXxeGPON3QSt7OHpv/GEphMkzFmaaMd0DnIBHpjWQ2CQUXtCt7QoQoq1XxNpAcE4+nnt49M+utX6y6ntPScTx0McTXQwrAWUZMSAcbvn5hfucDnWZ+ziyVN76rWtpkcUdK61D7nDEsP0jPr3Py1JwCVvbyta/3Hjrx6C3XGI26Iw3CQh3qIXKGFc+eD8RPkD9/LSs/UNXRmqigranfUzE/Au6QFiPhA7Dt8j/ABq/fqWsvUtJcrhZ5AyyGGeaiJyVViCrL3DLzz2wQeMaJ13T1usNLHU2KA1lZFUK22aQ7sA9gp7/AEHp2Ojcd8lnTomG1b24Oj/e4wdDTXSqsr1fUCNGFZtjSYBZMeePp31JBJ79dqqtIIiKLFFkdwM5P51NJVSXeOMMmymMDkqrAhjtyDkcYI/nXqPbDFEGwqmNOPnj/wB63Y66NSzzkaI5UldkH64zhgfLXSniRlZQDnUIQLWkrwZFzn0I41YRtwPHY40DLynXt4SQ53bTIFLDkjQD2lWue6dIVCUobxoGWoCYBLhf1D64J/GmioVXUI6hkc7WB8xrkQMf/GSWUD4Se/31z0knHc/O/SXUdf0w8lRQ+7yQPJ4btMMCbAzhQOwwAc/PnvjRm9e0y/TNMkVRFAgIEfu0H/Yp7fExJB+3r5jGnjqH2Z2i41D1FO0lIGLO8ceCpY9yAQQPtqaxezix26GMypJWMDwag5AHoB2xo/F1Gb196mUWbpO99Y3AyqTHQM28SSg7U3d8DzOfM99bT030/QdIUS0lG20P5t3kbHc6OQwrFEkcSoiYwFVcY/zqrPCJRNSSMxOwyK/baflpKkG9m0W+n6Ott94uzVZmqEqZRKGRNqBiq/pB+ZIyD+3nuNEp6NZKjf7tGjFtxORnP2+midEwlpllbO4qCfrqAHaCw7yPj6aahrkre/k7lZ4FgjlaFv8Al8JiE9SBqpDMJKKHbhiUUlmGfLtq/J8EFTMP+wRtzoaiL4UZJYZUE7eOcaSp2HP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427038"/>
            <a:ext cx="8953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702" name="Picture 6" descr="http://www.orilliapubliclibrary.ca/kidstuff/images/repti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95400"/>
            <a:ext cx="5410200" cy="4953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25146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SOME HAVE LEGS, SOME DO NO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16764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BODY COVERED IN SCALES</a:t>
            </a:r>
            <a:endParaRPr lang="en-US" b="1" dirty="0"/>
          </a:p>
        </p:txBody>
      </p:sp>
      <p:sp>
        <p:nvSpPr>
          <p:cNvPr id="8" name="Curved Right Arrow 7"/>
          <p:cNvSpPr/>
          <p:nvPr/>
        </p:nvSpPr>
        <p:spPr>
          <a:xfrm>
            <a:off x="6705600" y="4800600"/>
            <a:ext cx="990600" cy="1295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hlinkClick r:id="rId4" action="ppaction://hlinksldjump"/>
              </a:rPr>
              <a:t>CLICK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24600" y="3733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Cold blooded</a:t>
            </a:r>
            <a:endParaRPr lang="en-US" b="1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733800" y="1676400"/>
            <a:ext cx="2514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514600" y="2286000"/>
            <a:ext cx="3733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6" idx="1"/>
          </p:cNvCxnSpPr>
          <p:nvPr/>
        </p:nvCxnSpPr>
        <p:spPr>
          <a:xfrm>
            <a:off x="5410200" y="2743200"/>
            <a:ext cx="838200" cy="233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Pentagon 2"/>
          <p:cNvSpPr/>
          <p:nvPr/>
        </p:nvSpPr>
        <p:spPr>
          <a:xfrm>
            <a:off x="2057400" y="2286000"/>
            <a:ext cx="5257800" cy="152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CLICK FOR SUMMARY OF </a:t>
            </a:r>
            <a:r>
              <a:rPr lang="en-US" sz="2800" b="1" dirty="0" smtClean="0">
                <a:hlinkClick r:id="rId2"/>
              </a:rPr>
              <a:t>VERTEBRATES</a:t>
            </a:r>
            <a:endParaRPr lang="en-US" sz="2800" b="1" dirty="0"/>
          </a:p>
        </p:txBody>
      </p:sp>
      <p:sp>
        <p:nvSpPr>
          <p:cNvPr id="4" name="Right Arrow 3"/>
          <p:cNvSpPr/>
          <p:nvPr/>
        </p:nvSpPr>
        <p:spPr>
          <a:xfrm>
            <a:off x="6477000" y="6019800"/>
            <a:ext cx="17526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</a:t>
            </a:r>
            <a:r>
              <a:rPr lang="en-US" dirty="0" smtClean="0">
                <a:hlinkClick r:id="rId3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Learn more about animals</a:t>
            </a:r>
            <a:endParaRPr lang="en-US" sz="5400" dirty="0"/>
          </a:p>
        </p:txBody>
      </p:sp>
      <p:sp>
        <p:nvSpPr>
          <p:cNvPr id="3" name="Rectangle 2"/>
          <p:cNvSpPr/>
          <p:nvPr/>
        </p:nvSpPr>
        <p:spPr>
          <a:xfrm>
            <a:off x="685800" y="2057401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http://www.schooltrain.info/science/animals/groups/group_menu2.htm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3105835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http://www.sandiegozoo.org/animalbytes/got_questions_groups_list.html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4191000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http://www.factmonster.com/ipka/A0776195.html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5715000" y="4953000"/>
            <a:ext cx="2743200" cy="1905000"/>
          </a:xfrm>
          <a:prstGeom prst="downArrow">
            <a:avLst>
              <a:gd name="adj1" fmla="val 50000"/>
              <a:gd name="adj2" fmla="val 584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for end of </a:t>
            </a:r>
            <a:r>
              <a:rPr lang="en-US" dirty="0" smtClean="0">
                <a:hlinkClick r:id="" action="ppaction://hlinkshowjump?jump=lastslide"/>
              </a:rPr>
              <a:t>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Identify characteristics of vertebrates</a:t>
            </a:r>
          </a:p>
          <a:p>
            <a:endParaRPr lang="en-US" dirty="0" smtClean="0"/>
          </a:p>
          <a:p>
            <a:r>
              <a:rPr lang="en-US" dirty="0" smtClean="0"/>
              <a:t>List the five groups of vertebrates</a:t>
            </a:r>
          </a:p>
          <a:p>
            <a:endParaRPr lang="en-US" dirty="0" smtClean="0"/>
          </a:p>
          <a:p>
            <a:r>
              <a:rPr lang="en-US" dirty="0" smtClean="0"/>
              <a:t>Identify the taxonomical guidelines for listings</a:t>
            </a:r>
          </a:p>
          <a:p>
            <a:endParaRPr lang="en-US" dirty="0" smtClean="0"/>
          </a:p>
          <a:p>
            <a:r>
              <a:rPr lang="en-US" dirty="0" smtClean="0"/>
              <a:t>Create a journal entry on topic summary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6248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to </a:t>
            </a:r>
            <a:r>
              <a:rPr lang="en-US" dirty="0" smtClean="0">
                <a:hlinkClick r:id="" action="ppaction://hlinkshowjump?jump=nextslide"/>
              </a:rPr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END OF PRESENTATION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2057400"/>
            <a:ext cx="4038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2"/>
                </a:solidFill>
              </a:rPr>
              <a:t>Remember</a:t>
            </a:r>
            <a:r>
              <a:rPr lang="en-US" sz="2400" b="1" dirty="0" smtClean="0">
                <a:solidFill>
                  <a:schemeClr val="accent2"/>
                </a:solidFill>
              </a:rPr>
              <a:t>  your journal entry on the text summery or on the visual and </a:t>
            </a:r>
            <a:r>
              <a:rPr lang="en-US" sz="2400" b="1" dirty="0" smtClean="0">
                <a:solidFill>
                  <a:schemeClr val="accent2"/>
                </a:solidFill>
              </a:rPr>
              <a:t>audio summery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ANIMAL CLASSIFICATION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Press CLICK to view visuals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Press CLICK to view text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LINK TO VIEW VISUALS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LINK TO VIEW TEXTS</a:t>
            </a:r>
            <a:endParaRPr lang="en-US" dirty="0"/>
          </a:p>
        </p:txBody>
      </p:sp>
      <p:sp>
        <p:nvSpPr>
          <p:cNvPr id="8" name="Explosion 2 7"/>
          <p:cNvSpPr/>
          <p:nvPr/>
        </p:nvSpPr>
        <p:spPr>
          <a:xfrm>
            <a:off x="685800" y="2895600"/>
            <a:ext cx="3581400" cy="29718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hlinkClick r:id="rId2" action="ppaction://hlinksldjump"/>
              </a:rPr>
              <a:t>CLICK</a:t>
            </a:r>
            <a:endParaRPr lang="en-US" dirty="0"/>
          </a:p>
        </p:txBody>
      </p:sp>
      <p:sp>
        <p:nvSpPr>
          <p:cNvPr id="10" name="7-Point Star 9"/>
          <p:cNvSpPr/>
          <p:nvPr/>
        </p:nvSpPr>
        <p:spPr>
          <a:xfrm>
            <a:off x="4953000" y="3124200"/>
            <a:ext cx="3124200" cy="28956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hlinkClick r:id="rId3" action="ppaction://hlinksldjump"/>
              </a:rPr>
              <a:t>CLICK</a:t>
            </a:r>
            <a:endParaRPr lang="en-US" dirty="0"/>
          </a:p>
        </p:txBody>
      </p:sp>
      <p:sp>
        <p:nvSpPr>
          <p:cNvPr id="9" name="Rectangle 8">
            <a:hlinkClick r:id="rId4" action="ppaction://hlinksldjump"/>
          </p:cNvPr>
          <p:cNvSpPr/>
          <p:nvPr/>
        </p:nvSpPr>
        <p:spPr>
          <a:xfrm>
            <a:off x="2667000" y="5638800"/>
            <a:ext cx="2590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to learn more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VERTEBRATES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6764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ANIMALS WITH BACKBONES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2971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ANIMALS WITH ENDOSKELETON</a:t>
            </a:r>
            <a:endParaRPr lang="en-US" b="1" dirty="0"/>
          </a:p>
        </p:txBody>
      </p:sp>
      <p:sp>
        <p:nvSpPr>
          <p:cNvPr id="5" name="Curved Right Arrow 4"/>
          <p:cNvSpPr/>
          <p:nvPr/>
        </p:nvSpPr>
        <p:spPr>
          <a:xfrm>
            <a:off x="6248400" y="4876800"/>
            <a:ext cx="2286000" cy="1524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hlinkClick r:id="rId2" action="ppaction://hlinksldjump"/>
              </a:rPr>
              <a:t>CLICK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GROUPS OF VERTEBRATES</a:t>
            </a:r>
            <a:endParaRPr lang="en-US" b="1" dirty="0"/>
          </a:p>
        </p:txBody>
      </p:sp>
      <p:sp>
        <p:nvSpPr>
          <p:cNvPr id="13" name="Cloud Callout 12"/>
          <p:cNvSpPr/>
          <p:nvPr/>
        </p:nvSpPr>
        <p:spPr>
          <a:xfrm>
            <a:off x="152400" y="1295400"/>
            <a:ext cx="3048000" cy="838200"/>
          </a:xfrm>
          <a:prstGeom prst="cloudCallout">
            <a:avLst>
              <a:gd name="adj1" fmla="val -15378"/>
              <a:gd name="adj2" fmla="val 360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hlinkClick r:id="rId2" action="ppaction://hlinksldjump"/>
              </a:rPr>
              <a:t>BIRDS</a:t>
            </a:r>
            <a:endParaRPr lang="en-US" sz="4400" dirty="0"/>
          </a:p>
        </p:txBody>
      </p:sp>
      <p:sp>
        <p:nvSpPr>
          <p:cNvPr id="14" name="Oval Callout 13"/>
          <p:cNvSpPr/>
          <p:nvPr/>
        </p:nvSpPr>
        <p:spPr>
          <a:xfrm>
            <a:off x="6096000" y="1219200"/>
            <a:ext cx="2819400" cy="990600"/>
          </a:xfrm>
          <a:prstGeom prst="wedgeEllipseCallout">
            <a:avLst>
              <a:gd name="adj1" fmla="val -21324"/>
              <a:gd name="adj2" fmla="val 471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hlinkClick r:id="rId3" action="ppaction://hlinksldjump"/>
              </a:rPr>
              <a:t>FISHES</a:t>
            </a:r>
            <a:endParaRPr lang="en-US" sz="4400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3124200" y="2057400"/>
            <a:ext cx="2971800" cy="990600"/>
          </a:xfrm>
          <a:prstGeom prst="wedgeRoundRectCallout">
            <a:avLst>
              <a:gd name="adj1" fmla="val -20833"/>
              <a:gd name="adj2" fmla="val 443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hlinkClick r:id="rId4" action="ppaction://hlinksldjump"/>
              </a:rPr>
              <a:t>MAMMALS</a:t>
            </a:r>
            <a:endParaRPr lang="en-US" sz="4400" b="1" dirty="0"/>
          </a:p>
        </p:txBody>
      </p:sp>
      <p:sp>
        <p:nvSpPr>
          <p:cNvPr id="16" name="Cloud Callout 15"/>
          <p:cNvSpPr/>
          <p:nvPr/>
        </p:nvSpPr>
        <p:spPr>
          <a:xfrm>
            <a:off x="3505200" y="3276600"/>
            <a:ext cx="5029200" cy="1752600"/>
          </a:xfrm>
          <a:prstGeom prst="cloudCallout">
            <a:avLst>
              <a:gd name="adj1" fmla="val 9760"/>
              <a:gd name="adj2" fmla="val 221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hlinkClick r:id="rId5" action="ppaction://hlinksldjump"/>
              </a:rPr>
              <a:t>AMPHIBIANS</a:t>
            </a:r>
            <a:endParaRPr lang="en-US" sz="4400" b="1" dirty="0"/>
          </a:p>
        </p:txBody>
      </p:sp>
      <p:sp>
        <p:nvSpPr>
          <p:cNvPr id="17" name="Line Callout 3 16"/>
          <p:cNvSpPr/>
          <p:nvPr/>
        </p:nvSpPr>
        <p:spPr>
          <a:xfrm>
            <a:off x="457200" y="3810000"/>
            <a:ext cx="2514600" cy="1828800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8182"/>
              <a:gd name="adj6" fmla="val -20130"/>
              <a:gd name="adj7" fmla="val 18265"/>
              <a:gd name="adj8" fmla="val -195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hlinkClick r:id="rId6" action="ppaction://hlinksldjump"/>
              </a:rPr>
              <a:t>REPTILES</a:t>
            </a:r>
            <a:endParaRPr lang="en-US" sz="4400" b="1" dirty="0"/>
          </a:p>
        </p:txBody>
      </p:sp>
      <p:sp>
        <p:nvSpPr>
          <p:cNvPr id="19" name="Action Button: Home 18">
            <a:hlinkClick r:id="" action="ppaction://hlinkshowjump?jump=firstslide" highlightClick="1"/>
          </p:cNvPr>
          <p:cNvSpPr/>
          <p:nvPr/>
        </p:nvSpPr>
        <p:spPr>
          <a:xfrm>
            <a:off x="6858000" y="5334000"/>
            <a:ext cx="1981200" cy="10668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hlinkClick r:id="rId7" action="ppaction://hlinksldjump"/>
              </a:rPr>
              <a:t>SUMMARY</a:t>
            </a:r>
            <a:endParaRPr lang="en-US" sz="2800" dirty="0" smtClean="0"/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CLICK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/>
              <a:t>BIRDS</a:t>
            </a:r>
            <a:endParaRPr lang="en-US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8288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e.g. Parrot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Eagle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3622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/>
              <a:t>Warm blooded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Body covered with feathers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Live and reproduce on land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Breathe through lungs</a:t>
            </a:r>
            <a:endParaRPr lang="en-US" b="1" dirty="0"/>
          </a:p>
        </p:txBody>
      </p:sp>
      <p:sp>
        <p:nvSpPr>
          <p:cNvPr id="7" name="Curved Left Arrow 6"/>
          <p:cNvSpPr/>
          <p:nvPr/>
        </p:nvSpPr>
        <p:spPr>
          <a:xfrm>
            <a:off x="6629400" y="4648200"/>
            <a:ext cx="18288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hlinkClick r:id="rId2" action="ppaction://hlinksldjump"/>
              </a:rPr>
              <a:t>CLICK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/>
              <a:t>FISHES</a:t>
            </a:r>
            <a:endParaRPr lang="en-US" sz="6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18288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e.g. Snapper</a:t>
            </a:r>
          </a:p>
          <a:p>
            <a:r>
              <a:rPr lang="en-US" b="1" dirty="0" smtClean="0"/>
              <a:t>        Shark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590800"/>
            <a:ext cx="6400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/>
              <a:t>Cold blooded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Body covered with scales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Live and reproduce in water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Breathe through gills</a:t>
            </a:r>
            <a:endParaRPr lang="en-US" b="1" dirty="0"/>
          </a:p>
        </p:txBody>
      </p:sp>
      <p:sp>
        <p:nvSpPr>
          <p:cNvPr id="9" name="Curved Left Arrow 8"/>
          <p:cNvSpPr/>
          <p:nvPr/>
        </p:nvSpPr>
        <p:spPr>
          <a:xfrm>
            <a:off x="6629400" y="4648200"/>
            <a:ext cx="18288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hlinkClick r:id="rId2" action="ppaction://hlinksldjump"/>
              </a:rPr>
              <a:t>CLICK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/>
              <a:t>MAMMALS</a:t>
            </a:r>
            <a:endParaRPr lang="en-US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8288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e.g. Man 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Whale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2438400"/>
            <a:ext cx="579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/>
              <a:t>Warm blooded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Body covered in hair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Live both on land and in water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Produce milk and breathe through gills</a:t>
            </a:r>
            <a:endParaRPr lang="en-US" b="1" dirty="0"/>
          </a:p>
        </p:txBody>
      </p:sp>
      <p:sp>
        <p:nvSpPr>
          <p:cNvPr id="6" name="Curved Left Arrow 5"/>
          <p:cNvSpPr/>
          <p:nvPr/>
        </p:nvSpPr>
        <p:spPr>
          <a:xfrm>
            <a:off x="6629400" y="4648200"/>
            <a:ext cx="18288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hlinkClick r:id="rId2" action="ppaction://hlinksldjump"/>
              </a:rPr>
              <a:t>CLICK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/>
              <a:t>AMPHIBIANS</a:t>
            </a:r>
            <a:endParaRPr lang="en-US" sz="66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8288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e.g. Frogs  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Toads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514600"/>
            <a:ext cx="5867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/>
              <a:t>Cold blooded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Lay eggs in water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Live both on land and in water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Breathe through skin, gills and lungs</a:t>
            </a:r>
            <a:endParaRPr lang="en-US" b="1" dirty="0"/>
          </a:p>
        </p:txBody>
      </p:sp>
      <p:sp>
        <p:nvSpPr>
          <p:cNvPr id="6" name="Curved Left Arrow 5"/>
          <p:cNvSpPr/>
          <p:nvPr/>
        </p:nvSpPr>
        <p:spPr>
          <a:xfrm>
            <a:off x="6629400" y="4648200"/>
            <a:ext cx="18288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hlinkClick r:id="rId2" action="ppaction://hlinksldjump"/>
              </a:rPr>
              <a:t>CLICK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419</TotalTime>
  <Words>384</Words>
  <Application>Microsoft Office PowerPoint</Application>
  <PresentationFormat>On-screen Show (4:3)</PresentationFormat>
  <Paragraphs>143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Median</vt:lpstr>
      <vt:lpstr>Topic</vt:lpstr>
      <vt:lpstr>Lesson Objectives</vt:lpstr>
      <vt:lpstr>INTRODUCTION TO ANIMAL CLASSIFICATION</vt:lpstr>
      <vt:lpstr>VERTEBRATES</vt:lpstr>
      <vt:lpstr>GROUPS OF VERTEBRATES</vt:lpstr>
      <vt:lpstr>BIRDS</vt:lpstr>
      <vt:lpstr>FISHES</vt:lpstr>
      <vt:lpstr>MAMMALS</vt:lpstr>
      <vt:lpstr>AMPHIBIANS</vt:lpstr>
      <vt:lpstr>REPTILES</vt:lpstr>
      <vt:lpstr>SUMMARY</vt:lpstr>
      <vt:lpstr>GROUPS OF VERTEBRATES</vt:lpstr>
      <vt:lpstr>BIRDS</vt:lpstr>
      <vt:lpstr>FISHES </vt:lpstr>
      <vt:lpstr> MAMMALS</vt:lpstr>
      <vt:lpstr>AMPHIBIANS</vt:lpstr>
      <vt:lpstr>REPTILES</vt:lpstr>
      <vt:lpstr>SUMMARY</vt:lpstr>
      <vt:lpstr>Learn more about animals</vt:lpstr>
      <vt:lpstr>END OF PRESENTATION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JAMCANVISIT</dc:creator>
  <cp:lastModifiedBy>browngrd</cp:lastModifiedBy>
  <cp:revision>56</cp:revision>
  <dcterms:created xsi:type="dcterms:W3CDTF">2010-07-21T00:10:46Z</dcterms:created>
  <dcterms:modified xsi:type="dcterms:W3CDTF">2010-07-21T15:37:37Z</dcterms:modified>
</cp:coreProperties>
</file>